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2"/>
  </p:notesMasterIdLst>
  <p:sldIdLst>
    <p:sldId id="265" r:id="rId4"/>
    <p:sldId id="257" r:id="rId5"/>
    <p:sldId id="258" r:id="rId6"/>
    <p:sldId id="259" r:id="rId7"/>
    <p:sldId id="260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2643" autoAdjust="0"/>
  </p:normalViewPr>
  <p:slideViewPr>
    <p:cSldViewPr snapToGrid="0">
      <p:cViewPr varScale="1">
        <p:scale>
          <a:sx n="94" d="100"/>
          <a:sy n="94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55C7C-9BC8-40E8-8713-E5E3779E116F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AF9F1-C38C-4832-8219-7CD1CBE9B0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353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35254852/how-to-change-the-jupyter-start-up-folder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The </a:t>
            </a:r>
            <a:r>
              <a:rPr lang="en-US" dirty="0" err="1"/>
              <a:t>Jupyter</a:t>
            </a:r>
            <a:r>
              <a:rPr lang="en-US" dirty="0"/>
              <a:t> Notebook is an authoring, analysis, and reporting application developed specifically for the purposes of facilitating agile and reproducible science using Python and other languages, like R and Julia.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/>
              <a:t>Jupyter</a:t>
            </a:r>
            <a:r>
              <a:rPr lang="en-US" dirty="0"/>
              <a:t> Notebooks make it easier for you to do not just coding, but a style of coding that facilitates reproducible data science, literate programming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AF9F1-C38C-4832-8219-7CD1CBE9B0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759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value and reproducibility of data science efforts can be greatly improved if data science work products are "self-explanatory,"  allowing users and stakeholders to  understand what they are for, what they do, and what they produce.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AF9F1-C38C-4832-8219-7CD1CBE9B0C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419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AF9F1-C38C-4832-8219-7CD1CBE9B0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71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Notebook Dashboard, specifically designed for managing your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Jupyter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Notebooks.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Think of it as the launchpad for exploring, editing and creating your notebooks.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dashboard will give you access to the files and folders in your current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directory. You can navigate to the directory you’d like to work in, or change the directory beforehand (</a:t>
            </a:r>
            <a:r>
              <a:rPr lang="en-US" dirty="0">
                <a:hlinkClick r:id="rId3"/>
              </a:rPr>
              <a:t>https://stackoverflow.com/questions/35254852/how-to-change-the-jupyter-start-up-folder</a:t>
            </a:r>
            <a:r>
              <a:rPr lang="en-US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URL for the dashboard is something like http://localhost:8888/tree. Localhost is not a website, but indicates that the content is being served from your local machine: your own computer. </a:t>
            </a:r>
            <a:r>
              <a:rPr lang="en-US" dirty="0" err="1"/>
              <a:t>Jupyter’s</a:t>
            </a:r>
            <a:r>
              <a:rPr lang="en-US" dirty="0"/>
              <a:t> Notebooks and dashboard are web apps, and </a:t>
            </a:r>
            <a:r>
              <a:rPr lang="en-US" dirty="0" err="1"/>
              <a:t>Jupyter</a:t>
            </a:r>
            <a:r>
              <a:rPr lang="en-US" dirty="0"/>
              <a:t> starts up a local Python server to serve these apps to your web browser, making it essentially platform independent and opening the door to easier sharing on the web.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CAF9F1-C38C-4832-8219-7CD1CBE9B0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68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38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815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3025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B8BD1-FA83-44D3-BE00-8BE67C5F7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E82669-392C-4612-AE08-AAC9615D10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3AF28-F33F-4E34-BF3A-B49B521D5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B34B2-184E-447D-8176-E7BF4DBF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77853-D156-4990-BAE4-2A7CAFF85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328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1D5EC-1826-4C75-BE13-60F5B78F4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7DD56-2A7A-4586-926A-AA4CEB4B6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B927F7-217D-4369-9B51-BA5A9598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18ED8-78EB-422F-BF56-BC9D7651B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AC653-8A66-40EE-A4A5-8F43B9244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1799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460CE-AFC6-439B-BFEE-7034EF449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3325E-E71C-4CF7-B88A-3998E5CDA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BEB5E-77AF-4C1D-83BB-71464574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59C05-88D8-495C-9FA2-C765BE5A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FBC2A-9188-4C08-A8CB-1C13E5B27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5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771EF-3D13-4E25-B881-B158567B2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2859A-4923-4B87-8CC2-5E0822A2B5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45FF53-532D-491A-B4AA-D659633CC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C4B8B-A052-446E-A1A7-E25AE6E58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EC8921-8654-49C0-9E63-8BB06D8EB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309235-8F1D-4FFE-AF20-12DCE6CF6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393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187B-FD3C-47B3-866A-9F05D07F7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763100-BCF9-4AFD-8E83-CEA0CD2EE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46DEAB-72F5-4683-8FB2-CB33461EC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677770-1DE1-4CF6-99A7-3C6E73225B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E3CA6A-DEB3-4F43-B772-48E4C22EBD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61017C-3CB9-4FC4-BB10-1F2C1250A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C85C8A-61D9-4F22-832F-47D59C385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F73612-294C-45AB-8B5C-91DAEF5D9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7717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CC139-B07B-4575-869A-5C0501352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0836E3-3C3C-400A-9248-DC013BA3D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AFCB3-46FD-473B-8E54-5F0846F1A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4B1D0E-4D65-42CF-A743-51846C82C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676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2B53C8-F368-480B-93E6-B4D00C86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5A96D-D8A9-4D9F-8F82-530D44627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C82EA-8D25-445E-8EF4-DC2EF5EA8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0051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0A235-C96F-4711-B2B9-2988DE50B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6D1B8-44DB-4952-B93F-F4453C0AB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84E921-CDBE-457B-82DB-37CDCC33C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CC78C6-E770-4BCA-BC34-3AA19EABD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B19A76-DE95-411D-B0C6-669017534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3CFE3-7E22-4E1E-BF5F-BD8840BA9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186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594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FE809-AACC-4357-9F5C-0E8113103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EDE762-D0B4-470D-ACBD-DBF0389CB6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CB326D-DD27-4E99-A189-A04544385D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A8B08-09F2-4DC6-8189-3ABE8FCA2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A5F4F3-03A4-471E-8A83-BFF3D9CF2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6974A-BEB6-4EDA-BADB-6E4E3C2CF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827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6EF7A-4C50-4750-B077-4381BC574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A631CA-69F8-4078-8E29-4DEE090CD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F90E7-F5D7-41A8-963A-93329FB69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70884-ABA4-4C3F-85B1-62C6A8903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8BB90-A26B-4A16-9301-39E5F7579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9758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1C7556-BE0F-4BE4-BBFE-E73149655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F8FB6-36E9-4C93-917B-50FDD0AD9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E4E4E-6438-4EB1-86AB-5FC6BC6D8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E22D0-DCFA-4428-A0B3-CD16D3A2C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F6B82-7822-48A9-8C87-E558642E7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382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A9CF9FC-23D0-4504-A040-020ECBDA1DC3}"/>
              </a:ext>
            </a:extLst>
          </p:cNvPr>
          <p:cNvSpPr/>
          <p:nvPr userDrawn="1"/>
        </p:nvSpPr>
        <p:spPr>
          <a:xfrm>
            <a:off x="0" y="862013"/>
            <a:ext cx="5715000" cy="45005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89EF5A-35A9-402D-8922-DBD209CB1459}"/>
              </a:ext>
            </a:extLst>
          </p:cNvPr>
          <p:cNvSpPr/>
          <p:nvPr userDrawn="1"/>
        </p:nvSpPr>
        <p:spPr>
          <a:xfrm>
            <a:off x="6096000" y="862013"/>
            <a:ext cx="764117" cy="45005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3AA3B1-2155-49FE-9297-7B1429012E8C}"/>
              </a:ext>
            </a:extLst>
          </p:cNvPr>
          <p:cNvSpPr/>
          <p:nvPr userDrawn="1"/>
        </p:nvSpPr>
        <p:spPr>
          <a:xfrm>
            <a:off x="5715000" y="862013"/>
            <a:ext cx="381000" cy="4500562"/>
          </a:xfrm>
          <a:prstGeom prst="rect">
            <a:avLst/>
          </a:prstGeom>
          <a:solidFill>
            <a:srgbClr val="006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A1BE4BA1-4C3B-4122-82AF-D4BB7854D4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48338"/>
            <a:ext cx="3429000" cy="1109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248129" y="862013"/>
            <a:ext cx="4943872" cy="4500562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/>
          </p:nvPr>
        </p:nvSpPr>
        <p:spPr>
          <a:xfrm>
            <a:off x="766233" y="1290639"/>
            <a:ext cx="4811184" cy="2498725"/>
          </a:xfrm>
        </p:spPr>
        <p:txBody>
          <a:bodyPr/>
          <a:lstStyle>
            <a:lvl1pPr>
              <a:lnSpc>
                <a:spcPts val="3400"/>
              </a:lnSpc>
              <a:spcAft>
                <a:spcPts val="0"/>
              </a:spcAft>
              <a:defRPr sz="3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766233" y="3832494"/>
            <a:ext cx="4811184" cy="1464124"/>
          </a:xfrm>
        </p:spPr>
        <p:txBody>
          <a:bodyPr>
            <a:noAutofit/>
          </a:bodyPr>
          <a:lstStyle>
            <a:lvl1pPr>
              <a:lnSpc>
                <a:spcPts val="2300"/>
              </a:lnSpc>
              <a:spcAft>
                <a:spcPts val="0"/>
              </a:spcAft>
              <a:defRPr sz="21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44565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CB5199-CCC9-4432-A45F-32FAFF032C7F}"/>
              </a:ext>
            </a:extLst>
          </p:cNvPr>
          <p:cNvSpPr/>
          <p:nvPr userDrawn="1"/>
        </p:nvSpPr>
        <p:spPr>
          <a:xfrm>
            <a:off x="0" y="862014"/>
            <a:ext cx="8401051" cy="40719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D25020-689A-4B06-9DC2-210C31A86C44}"/>
              </a:ext>
            </a:extLst>
          </p:cNvPr>
          <p:cNvSpPr/>
          <p:nvPr userDrawn="1"/>
        </p:nvSpPr>
        <p:spPr>
          <a:xfrm>
            <a:off x="8401051" y="862014"/>
            <a:ext cx="742949" cy="4071937"/>
          </a:xfrm>
          <a:prstGeom prst="rect">
            <a:avLst/>
          </a:prstGeom>
          <a:solidFill>
            <a:srgbClr val="002F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DB12EB-E66C-4F33-B68A-4CEED8327A4B}"/>
              </a:ext>
            </a:extLst>
          </p:cNvPr>
          <p:cNvSpPr/>
          <p:nvPr userDrawn="1"/>
        </p:nvSpPr>
        <p:spPr>
          <a:xfrm>
            <a:off x="11059584" y="862014"/>
            <a:ext cx="1132416" cy="40719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77D80E-5BEB-4E17-A032-E6646E8B5931}"/>
              </a:ext>
            </a:extLst>
          </p:cNvPr>
          <p:cNvSpPr/>
          <p:nvPr userDrawn="1"/>
        </p:nvSpPr>
        <p:spPr>
          <a:xfrm>
            <a:off x="9144001" y="862014"/>
            <a:ext cx="1511300" cy="40719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12544A-7F49-4249-BE03-E32B7ED445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535614"/>
            <a:ext cx="3429000" cy="132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16"/>
          <p:cNvSpPr>
            <a:spLocks noGrp="1"/>
          </p:cNvSpPr>
          <p:nvPr>
            <p:ph type="body" sz="quarter" idx="11"/>
          </p:nvPr>
        </p:nvSpPr>
        <p:spPr>
          <a:xfrm>
            <a:off x="766232" y="1290639"/>
            <a:ext cx="7397531" cy="2498725"/>
          </a:xfrm>
        </p:spPr>
        <p:txBody>
          <a:bodyPr>
            <a:noAutofit/>
          </a:bodyPr>
          <a:lstStyle>
            <a:lvl1pPr>
              <a:lnSpc>
                <a:spcPts val="3800"/>
              </a:lnSpc>
              <a:spcAft>
                <a:spcPts val="0"/>
              </a:spcAft>
              <a:defRPr sz="36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766233" y="3832495"/>
            <a:ext cx="7397529" cy="1039757"/>
          </a:xfrm>
        </p:spPr>
        <p:txBody>
          <a:bodyPr>
            <a:noAutofit/>
          </a:bodyPr>
          <a:lstStyle>
            <a:lvl1pPr>
              <a:lnSpc>
                <a:spcPts val="2300"/>
              </a:lnSpc>
              <a:spcAft>
                <a:spcPts val="0"/>
              </a:spcAft>
              <a:defRPr sz="21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23488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DFF8867-99AB-4792-8CFE-B79F74565929}"/>
              </a:ext>
            </a:extLst>
          </p:cNvPr>
          <p:cNvSpPr txBox="1">
            <a:spLocks/>
          </p:cNvSpPr>
          <p:nvPr userDrawn="1"/>
        </p:nvSpPr>
        <p:spPr>
          <a:xfrm>
            <a:off x="541867" y="6226175"/>
            <a:ext cx="285751" cy="33020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defRPr/>
            </a:pPr>
            <a:fld id="{969EE93E-2F87-4E98-97BF-E90EDB335460}" type="slidenum">
              <a:rPr lang="en-US" altLang="en-US" sz="600" smtClean="0"/>
              <a:pPr algn="r" eaLnBrk="1" hangingPunct="1">
                <a:defRPr/>
              </a:pPr>
              <a:t>‹#›</a:t>
            </a:fld>
            <a:endParaRPr lang="en-US" altLang="en-US" sz="60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8F736E-2B94-4456-BABF-21FE446A4C6C}"/>
              </a:ext>
            </a:extLst>
          </p:cNvPr>
          <p:cNvCxnSpPr/>
          <p:nvPr userDrawn="1"/>
        </p:nvCxnSpPr>
        <p:spPr>
          <a:xfrm>
            <a:off x="920751" y="6367463"/>
            <a:ext cx="0" cy="76200"/>
          </a:xfrm>
          <a:prstGeom prst="line">
            <a:avLst/>
          </a:prstGeom>
          <a:ln w="6350"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769CD84-0E48-429C-B7C4-4F5C7E9B4AB8}"/>
              </a:ext>
            </a:extLst>
          </p:cNvPr>
          <p:cNvCxnSpPr/>
          <p:nvPr userDrawn="1"/>
        </p:nvCxnSpPr>
        <p:spPr>
          <a:xfrm>
            <a:off x="766233" y="855663"/>
            <a:ext cx="10814051" cy="0"/>
          </a:xfrm>
          <a:prstGeom prst="line">
            <a:avLst/>
          </a:prstGeom>
          <a:ln w="12700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>
            <a:extLst>
              <a:ext uri="{FF2B5EF4-FFF2-40B4-BE49-F238E27FC236}">
                <a16:creationId xmlns:a16="http://schemas.microsoft.com/office/drawing/2014/main" id="{9904F872-62AF-41D9-817A-7EC84DBF7C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400" y="6218238"/>
            <a:ext cx="21336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759884" y="1290638"/>
            <a:ext cx="10820400" cy="48148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35">
            <a:extLst>
              <a:ext uri="{FF2B5EF4-FFF2-40B4-BE49-F238E27FC236}">
                <a16:creationId xmlns:a16="http://schemas.microsoft.com/office/drawing/2014/main" id="{50A29FC8-434B-49B1-A0F3-148C2B789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0234" y="6310313"/>
            <a:ext cx="4957233" cy="15875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650" b="1" i="0">
                <a:solidFill>
                  <a:schemeClr val="tx1"/>
                </a:solidFill>
                <a:latin typeface="+mj-lt"/>
                <a:ea typeface="IB Fedra" pitchFamily="34" charset="0"/>
              </a:defRPr>
            </a:lvl1pPr>
          </a:lstStyle>
          <a:p>
            <a:pPr>
              <a:defRPr/>
            </a:pPr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948709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4ECBCC9-FD26-42BE-9930-02F7C04C8DAA}"/>
              </a:ext>
            </a:extLst>
          </p:cNvPr>
          <p:cNvSpPr txBox="1">
            <a:spLocks/>
          </p:cNvSpPr>
          <p:nvPr userDrawn="1"/>
        </p:nvSpPr>
        <p:spPr>
          <a:xfrm>
            <a:off x="541867" y="6226175"/>
            <a:ext cx="285751" cy="33020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defRPr/>
            </a:pPr>
            <a:fld id="{08462D96-9C65-4543-8335-5426B907662D}" type="slidenum">
              <a:rPr lang="en-US" altLang="en-US" sz="600" smtClean="0"/>
              <a:pPr algn="r" eaLnBrk="1" hangingPunct="1">
                <a:defRPr/>
              </a:pPr>
              <a:t>‹#›</a:t>
            </a:fld>
            <a:endParaRPr lang="en-US" altLang="en-US" sz="6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878825-C786-4D03-836A-CDB4BC3E8590}"/>
              </a:ext>
            </a:extLst>
          </p:cNvPr>
          <p:cNvCxnSpPr/>
          <p:nvPr userDrawn="1"/>
        </p:nvCxnSpPr>
        <p:spPr>
          <a:xfrm>
            <a:off x="920751" y="6367463"/>
            <a:ext cx="0" cy="76200"/>
          </a:xfrm>
          <a:prstGeom prst="line">
            <a:avLst/>
          </a:prstGeom>
          <a:ln w="6350"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F91AB42-A78C-4865-A31C-A393C12EF92E}"/>
              </a:ext>
            </a:extLst>
          </p:cNvPr>
          <p:cNvCxnSpPr/>
          <p:nvPr userDrawn="1"/>
        </p:nvCxnSpPr>
        <p:spPr>
          <a:xfrm>
            <a:off x="766233" y="855663"/>
            <a:ext cx="10814051" cy="0"/>
          </a:xfrm>
          <a:prstGeom prst="line">
            <a:avLst/>
          </a:prstGeom>
          <a:ln w="12700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6">
            <a:extLst>
              <a:ext uri="{FF2B5EF4-FFF2-40B4-BE49-F238E27FC236}">
                <a16:creationId xmlns:a16="http://schemas.microsoft.com/office/drawing/2014/main" id="{B68281C5-C7CA-4E9F-A3B9-BFF61FC8FF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400" y="6218238"/>
            <a:ext cx="21336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759885" y="1290638"/>
            <a:ext cx="5336116" cy="4814887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defRPr sz="1600">
                <a:solidFill>
                  <a:schemeClr val="tx2"/>
                </a:solidFill>
              </a:defRPr>
            </a:lvl1pPr>
            <a:lvl2pPr>
              <a:lnSpc>
                <a:spcPct val="95000"/>
              </a:lnSpc>
              <a:spcAft>
                <a:spcPts val="1000"/>
              </a:spcAft>
              <a:defRPr sz="1400" baseline="0">
                <a:solidFill>
                  <a:schemeClr val="tx2"/>
                </a:solidFill>
              </a:defRPr>
            </a:lvl2pPr>
            <a:lvl3pPr>
              <a:lnSpc>
                <a:spcPct val="9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3pPr>
            <a:lvl4pPr>
              <a:lnSpc>
                <a:spcPct val="95000"/>
              </a:lnSpc>
              <a:spcAft>
                <a:spcPts val="1000"/>
              </a:spcAft>
              <a:defRPr sz="1100" baseline="0">
                <a:solidFill>
                  <a:schemeClr val="tx2"/>
                </a:solidFill>
              </a:defRPr>
            </a:lvl4pPr>
            <a:lvl5pPr>
              <a:lnSpc>
                <a:spcPct val="114000"/>
              </a:lnSpc>
              <a:defRPr sz="10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5"/>
          <p:cNvSpPr>
            <a:spLocks noGrp="1"/>
          </p:cNvSpPr>
          <p:nvPr>
            <p:ph sz="quarter" idx="11"/>
          </p:nvPr>
        </p:nvSpPr>
        <p:spPr>
          <a:xfrm>
            <a:off x="6214534" y="1290638"/>
            <a:ext cx="5336116" cy="4814887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defRPr sz="1600">
                <a:solidFill>
                  <a:schemeClr val="tx2"/>
                </a:solidFill>
              </a:defRPr>
            </a:lvl1pPr>
            <a:lvl2pPr>
              <a:lnSpc>
                <a:spcPct val="95000"/>
              </a:lnSpc>
              <a:spcAft>
                <a:spcPts val="1000"/>
              </a:spcAft>
              <a:defRPr sz="1400" baseline="0">
                <a:solidFill>
                  <a:schemeClr val="tx2"/>
                </a:solidFill>
              </a:defRPr>
            </a:lvl2pPr>
            <a:lvl3pPr>
              <a:lnSpc>
                <a:spcPct val="9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3pPr>
            <a:lvl4pPr>
              <a:lnSpc>
                <a:spcPct val="95000"/>
              </a:lnSpc>
              <a:spcAft>
                <a:spcPts val="1000"/>
              </a:spcAft>
              <a:defRPr sz="1100" baseline="0">
                <a:solidFill>
                  <a:schemeClr val="tx2"/>
                </a:solidFill>
              </a:defRPr>
            </a:lvl4pPr>
            <a:lvl5pPr>
              <a:lnSpc>
                <a:spcPct val="114000"/>
              </a:lnSpc>
              <a:defRPr sz="10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35">
            <a:extLst>
              <a:ext uri="{FF2B5EF4-FFF2-40B4-BE49-F238E27FC236}">
                <a16:creationId xmlns:a16="http://schemas.microsoft.com/office/drawing/2014/main" id="{2FBFCF3B-D11E-40CD-8BAC-942CB3F191C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020234" y="6310313"/>
            <a:ext cx="4957233" cy="15875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650" b="1" i="0">
                <a:solidFill>
                  <a:schemeClr val="tx1"/>
                </a:solidFill>
                <a:latin typeface="+mj-lt"/>
                <a:ea typeface="IB Fedra" pitchFamily="34" charset="0"/>
              </a:defRPr>
            </a:lvl1pPr>
          </a:lstStyle>
          <a:p>
            <a:pPr>
              <a:defRPr/>
            </a:pPr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546201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EFB4DE2-3C3A-44B7-B8CD-0629455A8B69}"/>
              </a:ext>
            </a:extLst>
          </p:cNvPr>
          <p:cNvSpPr/>
          <p:nvPr userDrawn="1"/>
        </p:nvSpPr>
        <p:spPr>
          <a:xfrm>
            <a:off x="0" y="862014"/>
            <a:ext cx="6479117" cy="51339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304F5D-7A05-4A1D-A1EC-8A4AC375817D}"/>
              </a:ext>
            </a:extLst>
          </p:cNvPr>
          <p:cNvSpPr/>
          <p:nvPr userDrawn="1"/>
        </p:nvSpPr>
        <p:spPr>
          <a:xfrm>
            <a:off x="6849533" y="862014"/>
            <a:ext cx="764117" cy="5133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A31AFF-6C6F-46FF-A786-F18A480BA360}"/>
              </a:ext>
            </a:extLst>
          </p:cNvPr>
          <p:cNvSpPr/>
          <p:nvPr userDrawn="1"/>
        </p:nvSpPr>
        <p:spPr>
          <a:xfrm>
            <a:off x="6468533" y="862014"/>
            <a:ext cx="381000" cy="5133975"/>
          </a:xfrm>
          <a:prstGeom prst="rect">
            <a:avLst/>
          </a:prstGeom>
          <a:solidFill>
            <a:srgbClr val="006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8D248E2-F110-47A2-94FF-318D3D4B2AE0}"/>
              </a:ext>
            </a:extLst>
          </p:cNvPr>
          <p:cNvSpPr txBox="1">
            <a:spLocks/>
          </p:cNvSpPr>
          <p:nvPr userDrawn="1"/>
        </p:nvSpPr>
        <p:spPr>
          <a:xfrm>
            <a:off x="541867" y="6226175"/>
            <a:ext cx="285751" cy="33020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defRPr/>
            </a:pPr>
            <a:fld id="{6A050F4D-82BE-4FE6-A5FE-2F4178198DFF}" type="slidenum">
              <a:rPr lang="en-US" altLang="en-US" sz="600" smtClean="0"/>
              <a:pPr algn="r" eaLnBrk="1" hangingPunct="1">
                <a:defRPr/>
              </a:pPr>
              <a:t>‹#›</a:t>
            </a:fld>
            <a:endParaRPr lang="en-US" altLang="en-US" sz="60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E571E0B-DB00-46A3-8942-28CB53FFBD5D}"/>
              </a:ext>
            </a:extLst>
          </p:cNvPr>
          <p:cNvCxnSpPr/>
          <p:nvPr userDrawn="1"/>
        </p:nvCxnSpPr>
        <p:spPr>
          <a:xfrm>
            <a:off x="920751" y="6367463"/>
            <a:ext cx="0" cy="76200"/>
          </a:xfrm>
          <a:prstGeom prst="line">
            <a:avLst/>
          </a:prstGeom>
          <a:ln w="6350"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8">
            <a:extLst>
              <a:ext uri="{FF2B5EF4-FFF2-40B4-BE49-F238E27FC236}">
                <a16:creationId xmlns:a16="http://schemas.microsoft.com/office/drawing/2014/main" id="{80C80DD3-0572-4927-99A8-03637A0266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400" y="6218238"/>
            <a:ext cx="21336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7613303" y="862013"/>
            <a:ext cx="4578699" cy="5133270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/>
          </p:nvPr>
        </p:nvSpPr>
        <p:spPr>
          <a:xfrm>
            <a:off x="766233" y="1290639"/>
            <a:ext cx="5211233" cy="943679"/>
          </a:xfrm>
        </p:spPr>
        <p:txBody>
          <a:bodyPr>
            <a:noAutofit/>
          </a:bodyPr>
          <a:lstStyle>
            <a:lvl1pPr>
              <a:lnSpc>
                <a:spcPts val="3000"/>
              </a:lnSpc>
              <a:spcAft>
                <a:spcPts val="0"/>
              </a:spcAft>
              <a:defRPr sz="28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766233" y="2385361"/>
            <a:ext cx="5211232" cy="1404002"/>
          </a:xfrm>
        </p:spPr>
        <p:txBody>
          <a:bodyPr>
            <a:noAutofit/>
          </a:bodyPr>
          <a:lstStyle>
            <a:lvl1pPr>
              <a:lnSpc>
                <a:spcPts val="2000"/>
              </a:lnSpc>
              <a:spcAft>
                <a:spcPts val="0"/>
              </a:spcAft>
              <a:defRPr sz="18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Footer Placeholder 35">
            <a:extLst>
              <a:ext uri="{FF2B5EF4-FFF2-40B4-BE49-F238E27FC236}">
                <a16:creationId xmlns:a16="http://schemas.microsoft.com/office/drawing/2014/main" id="{AA2C7F5D-9B6C-436C-98D6-37B24ED37E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020234" y="6310313"/>
            <a:ext cx="4957233" cy="15875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650" b="1" i="0">
                <a:solidFill>
                  <a:schemeClr val="tx1"/>
                </a:solidFill>
                <a:latin typeface="+mj-lt"/>
                <a:ea typeface="IB Fedra" pitchFamily="34" charset="0"/>
              </a:defRPr>
            </a:lvl1pPr>
          </a:lstStyle>
          <a:p>
            <a:pPr>
              <a:defRPr/>
            </a:pPr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161374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4481DD-8BEB-47DC-96FA-D00FEC3A4A93}"/>
              </a:ext>
            </a:extLst>
          </p:cNvPr>
          <p:cNvSpPr/>
          <p:nvPr userDrawn="1"/>
        </p:nvSpPr>
        <p:spPr>
          <a:xfrm>
            <a:off x="0" y="862014"/>
            <a:ext cx="9922933" cy="5126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4868BD-9536-4780-9FD2-63BF15FEFDE2}"/>
              </a:ext>
            </a:extLst>
          </p:cNvPr>
          <p:cNvSpPr/>
          <p:nvPr userDrawn="1"/>
        </p:nvSpPr>
        <p:spPr>
          <a:xfrm>
            <a:off x="10291234" y="862014"/>
            <a:ext cx="1132417" cy="51260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64F8AB-660C-4EFB-A43E-C1AEE7780A75}"/>
              </a:ext>
            </a:extLst>
          </p:cNvPr>
          <p:cNvSpPr/>
          <p:nvPr userDrawn="1"/>
        </p:nvSpPr>
        <p:spPr>
          <a:xfrm>
            <a:off x="11423651" y="862014"/>
            <a:ext cx="387349" cy="5126037"/>
          </a:xfrm>
          <a:prstGeom prst="rect">
            <a:avLst/>
          </a:prstGeom>
          <a:solidFill>
            <a:srgbClr val="003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BAF290-9168-440F-A8E3-04FD97D4070B}"/>
              </a:ext>
            </a:extLst>
          </p:cNvPr>
          <p:cNvSpPr/>
          <p:nvPr userDrawn="1"/>
        </p:nvSpPr>
        <p:spPr>
          <a:xfrm>
            <a:off x="11813117" y="862014"/>
            <a:ext cx="378883" cy="51260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E813BDF-9855-46E4-A60A-C9B85A8AD018}"/>
              </a:ext>
            </a:extLst>
          </p:cNvPr>
          <p:cNvSpPr txBox="1">
            <a:spLocks/>
          </p:cNvSpPr>
          <p:nvPr userDrawn="1"/>
        </p:nvSpPr>
        <p:spPr>
          <a:xfrm>
            <a:off x="541867" y="6226175"/>
            <a:ext cx="285751" cy="33020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defRPr/>
            </a:pPr>
            <a:fld id="{7B1493DD-A724-40E3-8C7E-6816BD9F9279}" type="slidenum">
              <a:rPr lang="en-US" altLang="en-US" sz="600" smtClean="0"/>
              <a:pPr algn="r" eaLnBrk="1" hangingPunct="1">
                <a:defRPr/>
              </a:pPr>
              <a:t>‹#›</a:t>
            </a:fld>
            <a:endParaRPr lang="en-US" altLang="en-US" sz="60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D5F851-F304-429E-AF9D-5C72A0C0E7CF}"/>
              </a:ext>
            </a:extLst>
          </p:cNvPr>
          <p:cNvCxnSpPr/>
          <p:nvPr userDrawn="1"/>
        </p:nvCxnSpPr>
        <p:spPr>
          <a:xfrm>
            <a:off x="920751" y="6367463"/>
            <a:ext cx="0" cy="76200"/>
          </a:xfrm>
          <a:prstGeom prst="line">
            <a:avLst/>
          </a:prstGeom>
          <a:ln w="6350"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24100C97-948E-46E5-ADA8-2CA362AFAC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400" y="6218238"/>
            <a:ext cx="21336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 Placeholder 16"/>
          <p:cNvSpPr>
            <a:spLocks noGrp="1"/>
          </p:cNvSpPr>
          <p:nvPr>
            <p:ph type="body" sz="quarter" idx="11"/>
          </p:nvPr>
        </p:nvSpPr>
        <p:spPr>
          <a:xfrm>
            <a:off x="766232" y="1290639"/>
            <a:ext cx="7397531" cy="2498725"/>
          </a:xfrm>
        </p:spPr>
        <p:txBody>
          <a:bodyPr>
            <a:noAutofit/>
          </a:bodyPr>
          <a:lstStyle>
            <a:lvl1pPr>
              <a:lnSpc>
                <a:spcPts val="3800"/>
              </a:lnSpc>
              <a:spcAft>
                <a:spcPts val="0"/>
              </a:spcAft>
              <a:defRPr sz="36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766233" y="4426084"/>
            <a:ext cx="7397529" cy="1400782"/>
          </a:xfrm>
        </p:spPr>
        <p:txBody>
          <a:bodyPr>
            <a:noAutofit/>
          </a:bodyPr>
          <a:lstStyle>
            <a:lvl1pPr>
              <a:lnSpc>
                <a:spcPts val="3000"/>
              </a:lnSpc>
              <a:spcAft>
                <a:spcPts val="0"/>
              </a:spcAft>
              <a:defRPr sz="28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Footer Placeholder 35">
            <a:extLst>
              <a:ext uri="{FF2B5EF4-FFF2-40B4-BE49-F238E27FC236}">
                <a16:creationId xmlns:a16="http://schemas.microsoft.com/office/drawing/2014/main" id="{6F3DEABD-19E1-4C6D-84A4-6F5378C5B25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020234" y="6310313"/>
            <a:ext cx="4957233" cy="15875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650" b="1" i="0">
                <a:solidFill>
                  <a:schemeClr val="tx1"/>
                </a:solidFill>
                <a:latin typeface="+mj-lt"/>
                <a:ea typeface="IB Fedra" pitchFamily="34" charset="0"/>
              </a:defRPr>
            </a:lvl1pPr>
          </a:lstStyle>
          <a:p>
            <a:pPr>
              <a:defRPr/>
            </a:pPr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595307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2FDF1B2C-F874-4616-95FF-4BD56F8B2E19}"/>
              </a:ext>
            </a:extLst>
          </p:cNvPr>
          <p:cNvSpPr txBox="1">
            <a:spLocks/>
          </p:cNvSpPr>
          <p:nvPr userDrawn="1"/>
        </p:nvSpPr>
        <p:spPr>
          <a:xfrm>
            <a:off x="541867" y="6226175"/>
            <a:ext cx="285751" cy="33020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defRPr/>
            </a:pPr>
            <a:fld id="{25CDF0B1-668D-4722-9713-12950BFA894D}" type="slidenum">
              <a:rPr lang="en-US" altLang="en-US" sz="600" smtClean="0"/>
              <a:pPr algn="r" eaLnBrk="1" hangingPunct="1">
                <a:defRPr/>
              </a:pPr>
              <a:t>‹#›</a:t>
            </a:fld>
            <a:endParaRPr lang="en-US" altLang="en-US" sz="60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4B9334C-499B-471D-905F-7FEE900BDA97}"/>
              </a:ext>
            </a:extLst>
          </p:cNvPr>
          <p:cNvCxnSpPr/>
          <p:nvPr userDrawn="1"/>
        </p:nvCxnSpPr>
        <p:spPr>
          <a:xfrm>
            <a:off x="920751" y="6367463"/>
            <a:ext cx="0" cy="76200"/>
          </a:xfrm>
          <a:prstGeom prst="line">
            <a:avLst/>
          </a:prstGeom>
          <a:ln w="6350"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E7ADCC7-2EFB-4A9E-897C-0496C88DE7AD}"/>
              </a:ext>
            </a:extLst>
          </p:cNvPr>
          <p:cNvCxnSpPr/>
          <p:nvPr userDrawn="1"/>
        </p:nvCxnSpPr>
        <p:spPr>
          <a:xfrm>
            <a:off x="766233" y="855663"/>
            <a:ext cx="10814051" cy="0"/>
          </a:xfrm>
          <a:prstGeom prst="line">
            <a:avLst/>
          </a:prstGeom>
          <a:ln w="12700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6">
            <a:extLst>
              <a:ext uri="{FF2B5EF4-FFF2-40B4-BE49-F238E27FC236}">
                <a16:creationId xmlns:a16="http://schemas.microsoft.com/office/drawing/2014/main" id="{1D2CE0E0-7C18-4D3A-9437-CEED79555C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400" y="6218238"/>
            <a:ext cx="21336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7" name="Footer Placeholder 35">
            <a:extLst>
              <a:ext uri="{FF2B5EF4-FFF2-40B4-BE49-F238E27FC236}">
                <a16:creationId xmlns:a16="http://schemas.microsoft.com/office/drawing/2014/main" id="{94BF7E63-E306-4BFF-A759-CC252562A18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20234" y="6310313"/>
            <a:ext cx="4957233" cy="15875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650" b="1" i="0">
                <a:solidFill>
                  <a:schemeClr val="tx1"/>
                </a:solidFill>
                <a:latin typeface="+mj-lt"/>
                <a:ea typeface="IB Fedra" pitchFamily="34" charset="0"/>
              </a:defRPr>
            </a:lvl1pPr>
          </a:lstStyle>
          <a:p>
            <a:pPr>
              <a:defRPr/>
            </a:pPr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212806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335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7ED8BC-24AA-4B91-BD7F-9630BA819F1E}"/>
              </a:ext>
            </a:extLst>
          </p:cNvPr>
          <p:cNvSpPr/>
          <p:nvPr userDrawn="1"/>
        </p:nvSpPr>
        <p:spPr>
          <a:xfrm>
            <a:off x="0" y="862014"/>
            <a:ext cx="4961467" cy="44973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9D9B5E-8E40-403B-BF2D-E079BA696144}"/>
              </a:ext>
            </a:extLst>
          </p:cNvPr>
          <p:cNvSpPr/>
          <p:nvPr userDrawn="1"/>
        </p:nvSpPr>
        <p:spPr>
          <a:xfrm>
            <a:off x="5342468" y="862014"/>
            <a:ext cx="766233" cy="4497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9EF4F5-CFDB-4E06-902A-E560F95DA71E}"/>
              </a:ext>
            </a:extLst>
          </p:cNvPr>
          <p:cNvSpPr/>
          <p:nvPr userDrawn="1"/>
        </p:nvSpPr>
        <p:spPr>
          <a:xfrm>
            <a:off x="4961467" y="862014"/>
            <a:ext cx="381000" cy="4497387"/>
          </a:xfrm>
          <a:prstGeom prst="rect">
            <a:avLst/>
          </a:prstGeom>
          <a:solidFill>
            <a:srgbClr val="002F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7340B9-FA9F-4893-9059-929B4C0304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18176"/>
            <a:ext cx="3812117" cy="113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472137" y="862013"/>
            <a:ext cx="5719865" cy="4497926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/>
          </p:nvPr>
        </p:nvSpPr>
        <p:spPr>
          <a:xfrm>
            <a:off x="766233" y="1290639"/>
            <a:ext cx="4019776" cy="2498725"/>
          </a:xfrm>
        </p:spPr>
        <p:txBody>
          <a:bodyPr>
            <a:noAutofit/>
          </a:bodyPr>
          <a:lstStyle>
            <a:lvl1pPr>
              <a:lnSpc>
                <a:spcPts val="3000"/>
              </a:lnSpc>
              <a:spcAft>
                <a:spcPts val="0"/>
              </a:spcAft>
              <a:defRPr sz="28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4890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83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776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05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53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448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5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EE77E-C916-40D7-9486-7C65DC82B86C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2B6CB-BE5A-45AC-8EBB-947D5C0738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85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F398DE-D558-43AE-85A0-A1564941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C8C18-BBF8-4397-A820-009434C6B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A36FE-41D6-49B8-A28F-F94A4F55BD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9B40A-5009-4637-8E79-1FB57B49D61B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2CBAA-EFD0-4606-A515-28D61D25A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9A14A-896A-4E13-924F-589952D35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6D5049-2796-4ABB-B072-2F9AF7B6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182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C0FB4DC-800B-4E61-81BC-C31145A638C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759884" y="414339"/>
            <a:ext cx="10820400" cy="407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1BC4B57B-9EC1-4086-97A0-4F25732586F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766233" y="1268413"/>
            <a:ext cx="10814051" cy="483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CA" altLang="en-US"/>
              <a:t>First level text: Arial 18pt regular</a:t>
            </a:r>
          </a:p>
          <a:p>
            <a:pPr lvl="1"/>
            <a:r>
              <a:rPr lang="en-US" altLang="en-US"/>
              <a:t>2nd level text Arial 16pt regular</a:t>
            </a:r>
            <a:endParaRPr lang="en-CA" altLang="en-US"/>
          </a:p>
          <a:p>
            <a:pPr lvl="2"/>
            <a:r>
              <a:rPr lang="en-US" altLang="en-US"/>
              <a:t>3rd level text Arial 14pt regular</a:t>
            </a:r>
            <a:endParaRPr lang="en-CA" altLang="en-US"/>
          </a:p>
          <a:p>
            <a:pPr lvl="3"/>
            <a:r>
              <a:rPr lang="en-US" altLang="en-US"/>
              <a:t>4th level text Arial 12pt regular</a:t>
            </a:r>
          </a:p>
          <a:p>
            <a:pPr lvl="4"/>
            <a:r>
              <a:rPr lang="en-US" altLang="en-US"/>
              <a:t>5th level text, Arial 11pt regular</a:t>
            </a:r>
            <a:endParaRPr lang="en-CA" altLang="en-US"/>
          </a:p>
        </p:txBody>
      </p:sp>
    </p:spTree>
    <p:extLst>
      <p:ext uri="{BB962C8B-B14F-4D97-AF65-F5344CB8AC3E}">
        <p14:creationId xmlns:p14="http://schemas.microsoft.com/office/powerpoint/2010/main" val="1667920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</p:sldLayoutIdLst>
  <p:hf hdr="0" dt="0"/>
  <p:txStyles>
    <p:titleStyle>
      <a:lvl1pPr algn="l" rtl="0" eaLnBrk="1" fontAlgn="base" hangingPunct="1">
        <a:lnSpc>
          <a:spcPts val="2300"/>
        </a:lnSpc>
        <a:spcBef>
          <a:spcPct val="0"/>
        </a:spcBef>
        <a:spcAft>
          <a:spcPct val="0"/>
        </a:spcAft>
        <a:defRPr sz="2100" b="1" kern="1200">
          <a:solidFill>
            <a:schemeClr val="tx1"/>
          </a:solidFill>
          <a:latin typeface="+mj-lt"/>
          <a:ea typeface="MS PGothic" panose="020B0600070205080204" pitchFamily="34" charset="-128"/>
          <a:cs typeface="Calibri" pitchFamily="34" charset="0"/>
        </a:defRPr>
      </a:lvl1pPr>
      <a:lvl2pPr algn="l" rtl="0" eaLnBrk="1" fontAlgn="base" hangingPunct="1">
        <a:lnSpc>
          <a:spcPts val="23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  <a:cs typeface="Calibri" panose="020F0502020204030204" pitchFamily="34" charset="0"/>
        </a:defRPr>
      </a:lvl2pPr>
      <a:lvl3pPr algn="l" rtl="0" eaLnBrk="1" fontAlgn="base" hangingPunct="1">
        <a:lnSpc>
          <a:spcPts val="23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  <a:cs typeface="Calibri" panose="020F0502020204030204" pitchFamily="34" charset="0"/>
        </a:defRPr>
      </a:lvl3pPr>
      <a:lvl4pPr algn="l" rtl="0" eaLnBrk="1" fontAlgn="base" hangingPunct="1">
        <a:lnSpc>
          <a:spcPts val="23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  <a:cs typeface="Calibri" panose="020F0502020204030204" pitchFamily="34" charset="0"/>
        </a:defRPr>
      </a:lvl4pPr>
      <a:lvl5pPr algn="l" rtl="0" eaLnBrk="1" fontAlgn="base" hangingPunct="1">
        <a:lnSpc>
          <a:spcPts val="23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  <a:cs typeface="Calibri" panose="020F0502020204030204" pitchFamily="34" charset="0"/>
        </a:defRPr>
      </a:lvl5pPr>
      <a:lvl6pPr marL="457200" algn="l" rtl="0" eaLnBrk="1" fontAlgn="base" hangingPunct="1">
        <a:lnSpc>
          <a:spcPts val="23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</a:defRPr>
      </a:lvl6pPr>
      <a:lvl7pPr marL="914400" algn="l" rtl="0" eaLnBrk="1" fontAlgn="base" hangingPunct="1">
        <a:lnSpc>
          <a:spcPts val="23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</a:defRPr>
      </a:lvl7pPr>
      <a:lvl8pPr marL="1371600" algn="l" rtl="0" eaLnBrk="1" fontAlgn="base" hangingPunct="1">
        <a:lnSpc>
          <a:spcPts val="23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</a:defRPr>
      </a:lvl8pPr>
      <a:lvl9pPr marL="1828800" algn="l" rtl="0" eaLnBrk="1" fontAlgn="base" hangingPunct="1">
        <a:lnSpc>
          <a:spcPts val="2300"/>
        </a:lnSpc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Arial" panose="020B0604020202020204" pitchFamily="34" charset="0"/>
          <a:ea typeface="MS PGothic" panose="020B0600070205080204" pitchFamily="34" charset="-128"/>
        </a:defRPr>
      </a:lvl9pPr>
    </p:titleStyle>
    <p:bodyStyle>
      <a:lvl1pPr algn="l" rtl="0" eaLnBrk="1" fontAlgn="base" hangingPunct="1">
        <a:lnSpc>
          <a:spcPct val="102000"/>
        </a:lnSpc>
        <a:spcBef>
          <a:spcPct val="0"/>
        </a:spcBef>
        <a:spcAft>
          <a:spcPts val="800"/>
        </a:spcAft>
        <a:buClr>
          <a:srgbClr val="3CAC28"/>
        </a:buClr>
        <a:buFont typeface="Arial" panose="020B0604020202020204" pitchFamily="34" charset="0"/>
        <a:defRPr kern="1200">
          <a:solidFill>
            <a:schemeClr val="tx2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1pPr>
      <a:lvl2pPr marL="365125" indent="-136525" algn="l" rtl="0" eaLnBrk="1" fontAlgn="base" hangingPunct="1">
        <a:lnSpc>
          <a:spcPct val="80000"/>
        </a:lnSpc>
        <a:spcBef>
          <a:spcPct val="0"/>
        </a:spcBef>
        <a:spcAft>
          <a:spcPts val="80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2pPr>
      <a:lvl3pPr marL="593725" indent="-136525" algn="l" rtl="0" eaLnBrk="1" fontAlgn="base" hangingPunct="1">
        <a:spcBef>
          <a:spcPct val="0"/>
        </a:spcBef>
        <a:spcAft>
          <a:spcPts val="800"/>
        </a:spcAft>
        <a:buClr>
          <a:schemeClr val="tx2"/>
        </a:buClr>
        <a:buSzPct val="100000"/>
        <a:buFont typeface="Arial" panose="020B0604020202020204" pitchFamily="34" charset="0"/>
        <a:buChar char="–"/>
        <a:defRPr sz="1400" kern="1200">
          <a:solidFill>
            <a:schemeClr val="tx2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3pPr>
      <a:lvl4pPr marL="776288" indent="-136525" algn="l" rtl="0" eaLnBrk="1" fontAlgn="base" hangingPunct="1">
        <a:lnSpc>
          <a:spcPct val="95000"/>
        </a:lnSpc>
        <a:spcBef>
          <a:spcPct val="0"/>
        </a:spcBef>
        <a:spcAft>
          <a:spcPts val="8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4pPr>
      <a:lvl5pPr marL="1004888" indent="-136525" algn="l" rtl="0" eaLnBrk="1" fontAlgn="base" hangingPunct="1">
        <a:lnSpc>
          <a:spcPct val="95000"/>
        </a:lnSpc>
        <a:spcBef>
          <a:spcPct val="0"/>
        </a:spcBef>
        <a:spcAft>
          <a:spcPts val="8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terate_programmi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hyperlink" Target="https://www.anaconda.com/distribution/" TargetMode="Externa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52B23-68EC-4DF9-B2DD-AB2A70E6FB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942679"/>
            <a:ext cx="9144000" cy="1843383"/>
          </a:xfrm>
        </p:spPr>
        <p:txBody>
          <a:bodyPr>
            <a:normAutofit/>
          </a:bodyPr>
          <a:lstStyle/>
          <a:p>
            <a:r>
              <a:rPr lang="en-US" b="1" dirty="0" err="1"/>
              <a:t>Jupyter</a:t>
            </a:r>
            <a:r>
              <a:rPr lang="en-US" b="1" dirty="0"/>
              <a:t> Notebooks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FC017F2-16AD-46E3-9F15-19EFB73AB780}"/>
              </a:ext>
            </a:extLst>
          </p:cNvPr>
          <p:cNvGrpSpPr/>
          <p:nvPr/>
        </p:nvGrpSpPr>
        <p:grpSpPr>
          <a:xfrm>
            <a:off x="681790" y="3426305"/>
            <a:ext cx="10828422" cy="1939325"/>
            <a:chOff x="0" y="3426305"/>
            <a:chExt cx="10828422" cy="1939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BB004A9-E9E7-4F25-B5EF-32EFA58CD12E}"/>
                </a:ext>
              </a:extLst>
            </p:cNvPr>
            <p:cNvSpPr/>
            <p:nvPr/>
          </p:nvSpPr>
          <p:spPr>
            <a:xfrm>
              <a:off x="0" y="3429001"/>
              <a:ext cx="6096000" cy="1936629"/>
            </a:xfrm>
            <a:prstGeom prst="rect">
              <a:avLst/>
            </a:prstGeom>
            <a:solidFill>
              <a:srgbClr val="00A0D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67B49FE-75A3-4823-A591-8D1608649202}"/>
                </a:ext>
              </a:extLst>
            </p:cNvPr>
            <p:cNvSpPr/>
            <p:nvPr/>
          </p:nvSpPr>
          <p:spPr>
            <a:xfrm>
              <a:off x="6096002" y="3429001"/>
              <a:ext cx="384173" cy="1933933"/>
            </a:xfrm>
            <a:prstGeom prst="rect">
              <a:avLst/>
            </a:prstGeom>
            <a:solidFill>
              <a:srgbClr val="006C2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2B672B3-A342-4847-BC73-E75E963A936C}"/>
                </a:ext>
              </a:extLst>
            </p:cNvPr>
            <p:cNvSpPr/>
            <p:nvPr/>
          </p:nvSpPr>
          <p:spPr>
            <a:xfrm>
              <a:off x="6480175" y="3426305"/>
              <a:ext cx="1136651" cy="1933933"/>
            </a:xfrm>
            <a:prstGeom prst="rect">
              <a:avLst/>
            </a:prstGeom>
            <a:solidFill>
              <a:srgbClr val="3CAC2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7" name="Picture Placeholder 10">
              <a:extLst>
                <a:ext uri="{FF2B5EF4-FFF2-40B4-BE49-F238E27FC236}">
                  <a16:creationId xmlns:a16="http://schemas.microsoft.com/office/drawing/2014/main" id="{D3600E65-ED9A-4808-A40B-79B2B09CC7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0001" y="3429001"/>
              <a:ext cx="3208421" cy="1933932"/>
            </a:xfrm>
            <a:prstGeom prst="rect">
              <a:avLst/>
            </a:prstGeom>
          </p:spPr>
        </p:pic>
      </p:grpSp>
      <p:pic>
        <p:nvPicPr>
          <p:cNvPr id="1026" name="Picture 2" descr="Site Logo">
            <a:extLst>
              <a:ext uri="{FF2B5EF4-FFF2-40B4-BE49-F238E27FC236}">
                <a16:creationId xmlns:a16="http://schemas.microsoft.com/office/drawing/2014/main" id="{5FEE0557-9E15-47A3-AFB5-F981516E5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790" y="5532226"/>
            <a:ext cx="2823410" cy="95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2FF55BC-19B7-40DE-B41A-B39ED4826E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6252" y="4393271"/>
            <a:ext cx="4533948" cy="800100"/>
          </a:xfrm>
        </p:spPr>
        <p:txBody>
          <a:bodyPr>
            <a:noAutofit/>
          </a:bodyPr>
          <a:lstStyle/>
          <a:p>
            <a:pPr algn="l"/>
            <a:r>
              <a:rPr lang="en-US" sz="2000" b="1" dirty="0">
                <a:solidFill>
                  <a:schemeClr val="bg1"/>
                </a:solidFill>
              </a:rPr>
              <a:t>Joseph Ramia</a:t>
            </a:r>
          </a:p>
          <a:p>
            <a:pPr algn="l"/>
            <a:r>
              <a:rPr lang="en-US" sz="2000" b="1" dirty="0">
                <a:solidFill>
                  <a:schemeClr val="bg1"/>
                </a:solidFill>
              </a:rPr>
              <a:t>Data Scientist, Delaware North Analytics</a:t>
            </a:r>
          </a:p>
        </p:txBody>
      </p:sp>
      <p:pic>
        <p:nvPicPr>
          <p:cNvPr id="10" name="Picture 9">
            <a:extLst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3778" y="5532226"/>
            <a:ext cx="2106432" cy="107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614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Reproducible Data Science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increasingly important aspect of doing data science in enterprises is creating results in support of decision-making that are reliable, valid, and reproducible.</a:t>
            </a:r>
          </a:p>
          <a:p>
            <a:endParaRPr lang="en-US" dirty="0"/>
          </a:p>
          <a:p>
            <a:r>
              <a:rPr lang="en-US" i="1" dirty="0"/>
              <a:t>Collaboration</a:t>
            </a:r>
            <a:r>
              <a:rPr lang="en-US" dirty="0"/>
              <a:t> and effective </a:t>
            </a:r>
            <a:r>
              <a:rPr lang="en-US" i="1" dirty="0"/>
              <a:t>communication</a:t>
            </a:r>
            <a:r>
              <a:rPr lang="en-US" dirty="0"/>
              <a:t> are critical to accomplishing these objectives.</a:t>
            </a:r>
          </a:p>
          <a:p>
            <a:endParaRPr lang="en-US" dirty="0"/>
          </a:p>
          <a:p>
            <a:r>
              <a:rPr lang="en-US" dirty="0"/>
              <a:t>One tool that has been developed to facilitate both is the </a:t>
            </a:r>
            <a:r>
              <a:rPr lang="en-US" dirty="0" err="1"/>
              <a:t>Jupyter</a:t>
            </a:r>
            <a:r>
              <a:rPr lang="en-US" dirty="0"/>
              <a:t> Notebook.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480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0050"/>
            <a:ext cx="121920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142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hlinkClick r:id="rId3"/>
              </a:rPr>
              <a:t>Literate Programming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Proposed by Don Knuth in 2014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dirty="0"/>
              <a:t>"Let us change our traditional attitude to the construction of programs: Instead of imagining that our main task is to instruct a computer what to do, let us concentrate rather on explaining to humans what we want the computer to do.“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00000">
            <a:off x="8487410" y="452120"/>
            <a:ext cx="13335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415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Installation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39788" y="2581835"/>
            <a:ext cx="5157787" cy="3607828"/>
          </a:xfrm>
        </p:spPr>
        <p:txBody>
          <a:bodyPr>
            <a:normAutofit fontScale="55000" lnSpcReduction="20000"/>
          </a:bodyPr>
          <a:lstStyle/>
          <a:p>
            <a:r>
              <a:rPr lang="en-US" sz="3200" dirty="0"/>
              <a:t>Good for beginners</a:t>
            </a:r>
          </a:p>
          <a:p>
            <a:endParaRPr lang="en-US" sz="3200" dirty="0"/>
          </a:p>
          <a:p>
            <a:r>
              <a:rPr lang="en-US" sz="3200" dirty="0"/>
              <a:t>Pre-loaded with the most popular libraries and tools</a:t>
            </a:r>
          </a:p>
          <a:p>
            <a:endParaRPr lang="en-US" sz="3200" dirty="0"/>
          </a:p>
          <a:p>
            <a:r>
              <a:rPr lang="en-US" sz="3200" dirty="0"/>
              <a:t>Large installation</a:t>
            </a:r>
          </a:p>
          <a:p>
            <a:endParaRPr lang="en-US" sz="3200" dirty="0"/>
          </a:p>
          <a:p>
            <a:r>
              <a:rPr lang="en-US" sz="3200" dirty="0"/>
              <a:t>To get </a:t>
            </a:r>
            <a:r>
              <a:rPr lang="en-US" sz="3200" dirty="0" err="1"/>
              <a:t>Jupyter</a:t>
            </a:r>
            <a:r>
              <a:rPr lang="en-US" sz="3200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700" dirty="0"/>
              <a:t>Download the latest version of Anaconda for Python 3 (ignore Python 2.7)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700" dirty="0"/>
              <a:t>Install Anaconda by following the instructions on the download page and/or in the executable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700" dirty="0" err="1"/>
              <a:t>Jupyter</a:t>
            </a:r>
            <a:r>
              <a:rPr lang="en-US" sz="2700" dirty="0"/>
              <a:t> will come pre-loaded and can be found in the start menu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Content Placeholder 9">
            <a:hlinkClick r:id="rId3"/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9578" y="1681163"/>
            <a:ext cx="2913831" cy="823911"/>
          </a:xfrm>
        </p:spPr>
      </p:pic>
      <p:pic>
        <p:nvPicPr>
          <p:cNvPr id="5" name="Picture 4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1" y="1681163"/>
            <a:ext cx="1651520" cy="823912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6197601" y="2581835"/>
            <a:ext cx="5157787" cy="360782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00" dirty="0"/>
              <a:t>More advanced users</a:t>
            </a:r>
          </a:p>
          <a:p>
            <a:endParaRPr lang="en-US" sz="2300" dirty="0"/>
          </a:p>
          <a:p>
            <a:r>
              <a:rPr lang="en-US" sz="2300" dirty="0"/>
              <a:t>Manage your libraries and tools manually</a:t>
            </a:r>
          </a:p>
          <a:p>
            <a:endParaRPr lang="en-US" sz="2300" dirty="0"/>
          </a:p>
          <a:p>
            <a:r>
              <a:rPr lang="en-US" sz="2300" dirty="0"/>
              <a:t>Lightweight installation</a:t>
            </a:r>
          </a:p>
          <a:p>
            <a:endParaRPr lang="en-US" sz="2300" dirty="0"/>
          </a:p>
          <a:p>
            <a:r>
              <a:rPr lang="en-US" sz="2300" dirty="0"/>
              <a:t>To get </a:t>
            </a:r>
            <a:r>
              <a:rPr lang="en-US" sz="2300" dirty="0" err="1"/>
              <a:t>Jupyter</a:t>
            </a:r>
            <a:r>
              <a:rPr lang="en-US" sz="2300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900" dirty="0"/>
              <a:t>Download the latest version of Python (ignore Python 2.7)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900" dirty="0"/>
              <a:t>Enter “pip install </a:t>
            </a:r>
            <a:r>
              <a:rPr lang="en-US" sz="1900" dirty="0" err="1"/>
              <a:t>jupyter</a:t>
            </a:r>
            <a:r>
              <a:rPr lang="en-US" sz="1900" dirty="0"/>
              <a:t>” into the Command Prompt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900" dirty="0"/>
              <a:t>Once the installation has finished, enter “</a:t>
            </a:r>
            <a:r>
              <a:rPr lang="en-US" sz="1900" dirty="0" err="1"/>
              <a:t>jupyter</a:t>
            </a:r>
            <a:r>
              <a:rPr lang="en-US" sz="1900" dirty="0"/>
              <a:t> notebook” into the Command Prompt to launch </a:t>
            </a:r>
            <a:r>
              <a:rPr lang="en-US" sz="1900" dirty="0" err="1"/>
              <a:t>Jupyter</a:t>
            </a:r>
            <a:endParaRPr lang="en-US" sz="19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21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Launching </a:t>
            </a:r>
            <a:r>
              <a:rPr lang="en-US" b="1" dirty="0" err="1"/>
              <a:t>Jupyter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Launching </a:t>
            </a:r>
            <a:r>
              <a:rPr lang="en-US" dirty="0" err="1"/>
              <a:t>Jupyter</a:t>
            </a:r>
            <a:r>
              <a:rPr lang="en-US" dirty="0"/>
              <a:t> will open a new tab in your default web browser that should look something like the following: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65542"/>
            <a:ext cx="10515600" cy="331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247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Creating Your First Notebook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381775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Browse to the folder in which you would like to create your first notebook</a:t>
            </a:r>
          </a:p>
          <a:p>
            <a:endParaRPr lang="en-US" dirty="0"/>
          </a:p>
          <a:p>
            <a:r>
              <a:rPr lang="en-US" dirty="0"/>
              <a:t>Click the “New” drop-down button in the top-right and select “Python 3” (or the version of your choice)</a:t>
            </a:r>
          </a:p>
          <a:p>
            <a:endParaRPr lang="en-US" dirty="0"/>
          </a:p>
          <a:p>
            <a:r>
              <a:rPr lang="en-US" dirty="0"/>
              <a:t>Your first </a:t>
            </a:r>
            <a:r>
              <a:rPr lang="en-US" dirty="0" err="1"/>
              <a:t>Jupyter</a:t>
            </a:r>
            <a:r>
              <a:rPr lang="en-US" dirty="0"/>
              <a:t> Notebook will open in new tab (each notebook uses its own tab because you can open multiple notebooks simultaneously)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126" y="1825625"/>
            <a:ext cx="2912674" cy="268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578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Text Placeholder 3">
            <a:extLst>
              <a:ext uri="{FF2B5EF4-FFF2-40B4-BE49-F238E27FC236}">
                <a16:creationId xmlns:a16="http://schemas.microsoft.com/office/drawing/2014/main" id="{27B746E4-2244-4CC0-BB41-1B89D3E49C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56420" y="2919201"/>
            <a:ext cx="2333260" cy="395499"/>
          </a:xfrm>
        </p:spPr>
        <p:txBody>
          <a:bodyPr/>
          <a:lstStyle/>
          <a:p>
            <a:pPr eaLnBrk="1" hangingPunct="1">
              <a:spcAft>
                <a:spcPct val="0"/>
              </a:spcAft>
            </a:pPr>
            <a:r>
              <a:rPr lang="en-US" alt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Thank you!</a:t>
            </a:r>
          </a:p>
        </p:txBody>
      </p:sp>
      <p:pic>
        <p:nvPicPr>
          <p:cNvPr id="7" name="Picture 6">
            <a:extLst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3778" y="5532226"/>
            <a:ext cx="2106432" cy="1071103"/>
          </a:xfrm>
          <a:prstGeom prst="rect">
            <a:avLst/>
          </a:prstGeom>
        </p:spPr>
      </p:pic>
      <p:pic>
        <p:nvPicPr>
          <p:cNvPr id="12" name="Picture Placeholder 11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164" y="863431"/>
            <a:ext cx="6093836" cy="4501049"/>
          </a:xfrm>
        </p:spPr>
      </p:pic>
    </p:spTree>
    <p:extLst>
      <p:ext uri="{BB962C8B-B14F-4D97-AF65-F5344CB8AC3E}">
        <p14:creationId xmlns:p14="http://schemas.microsoft.com/office/powerpoint/2010/main" val="3214898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N_basic_template (1)">
  <a:themeElements>
    <a:clrScheme name="DNC">
      <a:dk1>
        <a:srgbClr val="323233"/>
      </a:dk1>
      <a:lt1>
        <a:srgbClr val="FFFFFF"/>
      </a:lt1>
      <a:dk2>
        <a:srgbClr val="000000"/>
      </a:dk2>
      <a:lt2>
        <a:srgbClr val="929496"/>
      </a:lt2>
      <a:accent1>
        <a:srgbClr val="004B78"/>
      </a:accent1>
      <a:accent2>
        <a:srgbClr val="00A0D2"/>
      </a:accent2>
      <a:accent3>
        <a:srgbClr val="008064"/>
      </a:accent3>
      <a:accent4>
        <a:srgbClr val="3CAC28"/>
      </a:accent4>
      <a:accent5>
        <a:srgbClr val="FCB421"/>
      </a:accent5>
      <a:accent6>
        <a:srgbClr val="F05323"/>
      </a:accent6>
      <a:hlink>
        <a:srgbClr val="323233"/>
      </a:hlink>
      <a:folHlink>
        <a:srgbClr val="929496"/>
      </a:folHlink>
    </a:clrScheme>
    <a:fontScheme name="DN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EF850174-2668-483F-B9D1-DB3C926F990E}" vid="{04A31D22-1A92-4463-95A2-9C2AAD8E5C1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563</Words>
  <Application>Microsoft Office PowerPoint</Application>
  <PresentationFormat>Widescreen</PresentationFormat>
  <Paragraphs>54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MS PGothic</vt:lpstr>
      <vt:lpstr>Arial</vt:lpstr>
      <vt:lpstr>Calibri</vt:lpstr>
      <vt:lpstr>Calibri Light</vt:lpstr>
      <vt:lpstr>IB Fedra</vt:lpstr>
      <vt:lpstr>Office Theme</vt:lpstr>
      <vt:lpstr>1_Office Theme</vt:lpstr>
      <vt:lpstr>DN_basic_template (1)</vt:lpstr>
      <vt:lpstr>Jupyter Notebooks</vt:lpstr>
      <vt:lpstr>Reproducible Data Science</vt:lpstr>
      <vt:lpstr>PowerPoint Presentation</vt:lpstr>
      <vt:lpstr>Literate Programming</vt:lpstr>
      <vt:lpstr>Installation</vt:lpstr>
      <vt:lpstr>Launching Jupyter</vt:lpstr>
      <vt:lpstr>Creating Your First Notebook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Jupyter Notebooks</dc:title>
  <dc:creator>Joseph Ramia</dc:creator>
  <cp:lastModifiedBy>Joseph Ramia</cp:lastModifiedBy>
  <cp:revision>12</cp:revision>
  <dcterms:created xsi:type="dcterms:W3CDTF">2019-05-28T21:38:26Z</dcterms:created>
  <dcterms:modified xsi:type="dcterms:W3CDTF">2019-06-05T11:49:52Z</dcterms:modified>
</cp:coreProperties>
</file>

<file path=docProps/thumbnail.jpeg>
</file>